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sz="4800" dirty="0" smtClean="0"/>
              <a:t>الحاكمية </a:t>
            </a:r>
            <a:r>
              <a:rPr lang="ar-SA" sz="4800" dirty="0"/>
              <a:t>في نظام التشغيل </a:t>
            </a:r>
            <a:r>
              <a:rPr lang="ar-SA" sz="4800" dirty="0" smtClean="0"/>
              <a:t>الذكي </a:t>
            </a:r>
            <a:r>
              <a:rPr lang="ar-SA" sz="4800" dirty="0"/>
              <a:t>للمراكز الصحية في السودان</a:t>
            </a:r>
          </a:p>
        </p:txBody>
      </p:sp>
      <p:sp>
        <p:nvSpPr>
          <p:cNvPr id="3" name="Subtitle 2"/>
          <p:cNvSpPr>
            <a:spLocks noGrp="1"/>
          </p:cNvSpPr>
          <p:nvPr>
            <p:ph type="subTitle" idx="1"/>
          </p:nvPr>
        </p:nvSpPr>
        <p:spPr/>
        <p:txBody>
          <a:bodyPr/>
          <a:lstStyle/>
          <a:p>
            <a:r>
              <a:rPr lang="ar-SA" dirty="0" smtClean="0"/>
              <a:t>د. اسامة الشفيع سرالختم اورتشي </a:t>
            </a:r>
            <a:endParaRPr lang="ar-SA" dirty="0"/>
          </a:p>
        </p:txBody>
      </p:sp>
    </p:spTree>
    <p:extLst>
      <p:ext uri="{BB962C8B-B14F-4D97-AF65-F5344CB8AC3E}">
        <p14:creationId xmlns:p14="http://schemas.microsoft.com/office/powerpoint/2010/main" val="179112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ادوار الشركاء </a:t>
            </a:r>
            <a:endParaRPr lang="ar-SA" dirty="0"/>
          </a:p>
        </p:txBody>
      </p:sp>
      <p:sp>
        <p:nvSpPr>
          <p:cNvPr id="3" name="Content Placeholder 2"/>
          <p:cNvSpPr>
            <a:spLocks noGrp="1"/>
          </p:cNvSpPr>
          <p:nvPr>
            <p:ph idx="1"/>
          </p:nvPr>
        </p:nvSpPr>
        <p:spPr/>
        <p:txBody>
          <a:bodyPr/>
          <a:lstStyle/>
          <a:p>
            <a:r>
              <a:rPr lang="ar-SA" dirty="0"/>
              <a:t>تتطلب حوكمة التشغيل الذاتي منظومة مترابطة من الشركاء، يعمل كل منهم ضمن دور محدد لضمان نجاح واستدامة النموذج. يشمل هؤلاء الشركاء: الدولة ممثلة في وزارة الصحة، الإدارات المحلية، المجتمع المدني، القطاع الخاص، المراكز الصحية نفسها، والمستفيدين من الخدمة. هذا التنوع يُعزز من التوازن والرقابة المتبادلة، كما يُسهم في تحسين نوعية الخدمات وتوزيعها بعدالة.</a:t>
            </a:r>
          </a:p>
        </p:txBody>
      </p:sp>
    </p:spTree>
    <p:extLst>
      <p:ext uri="{BB962C8B-B14F-4D97-AF65-F5344CB8AC3E}">
        <p14:creationId xmlns:p14="http://schemas.microsoft.com/office/powerpoint/2010/main" val="36013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أولاً: وزارة الصحة الاتحادية</a:t>
            </a:r>
            <a:br>
              <a:rPr lang="ar-SA" dirty="0"/>
            </a:br>
            <a:endParaRPr lang="ar-SA" dirty="0"/>
          </a:p>
        </p:txBody>
      </p:sp>
      <p:sp>
        <p:nvSpPr>
          <p:cNvPr id="3" name="Content Placeholder 2"/>
          <p:cNvSpPr>
            <a:spLocks noGrp="1"/>
          </p:cNvSpPr>
          <p:nvPr>
            <p:ph idx="1"/>
          </p:nvPr>
        </p:nvSpPr>
        <p:spPr/>
        <p:txBody>
          <a:bodyPr/>
          <a:lstStyle/>
          <a:p>
            <a:r>
              <a:rPr lang="ar-SA" dirty="0"/>
              <a:t>ضع السياسات العامة والتشريعات المنظمة للتشغيل </a:t>
            </a:r>
            <a:r>
              <a:rPr lang="ar-SA" dirty="0" smtClean="0"/>
              <a:t>الذكي.</a:t>
            </a:r>
          </a:p>
          <a:p>
            <a:r>
              <a:rPr lang="ar-SA" dirty="0" smtClean="0"/>
              <a:t>تحديد </a:t>
            </a:r>
            <a:r>
              <a:rPr lang="ar-SA" dirty="0"/>
              <a:t>معايير الجودة ومؤشرات الأداء الوطنية</a:t>
            </a:r>
            <a:r>
              <a:rPr lang="ar-SA" dirty="0" smtClean="0"/>
              <a:t>.</a:t>
            </a:r>
          </a:p>
          <a:p>
            <a:r>
              <a:rPr lang="ar-SA" dirty="0" smtClean="0"/>
              <a:t>المتابعة </a:t>
            </a:r>
            <a:r>
              <a:rPr lang="ar-SA" dirty="0"/>
              <a:t>والتقييم الاستراتيجي لأداء المراكز الصحية</a:t>
            </a:r>
            <a:r>
              <a:rPr lang="ar-SA" dirty="0" smtClean="0"/>
              <a:t>.</a:t>
            </a:r>
          </a:p>
          <a:p>
            <a:r>
              <a:rPr lang="ar-SA" dirty="0" smtClean="0"/>
              <a:t>الرقابة </a:t>
            </a:r>
            <a:r>
              <a:rPr lang="ar-SA" dirty="0"/>
              <a:t>المالية والإدارية على عقود التشغيل </a:t>
            </a:r>
            <a:r>
              <a:rPr lang="ar-SA" dirty="0" smtClean="0"/>
              <a:t>الذكي.</a:t>
            </a:r>
          </a:p>
          <a:p>
            <a:r>
              <a:rPr lang="ar-SA" dirty="0" smtClean="0"/>
              <a:t>دعم </a:t>
            </a:r>
            <a:r>
              <a:rPr lang="ar-SA" dirty="0"/>
              <a:t>بناء القدرات للكوادر على المستوى المحلي.</a:t>
            </a:r>
          </a:p>
        </p:txBody>
      </p:sp>
    </p:spTree>
    <p:extLst>
      <p:ext uri="{BB962C8B-B14F-4D97-AF65-F5344CB8AC3E}">
        <p14:creationId xmlns:p14="http://schemas.microsoft.com/office/powerpoint/2010/main" val="63417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ثانياً: وزارات الصحة الولائية والإدارات المحلية</a:t>
            </a:r>
          </a:p>
        </p:txBody>
      </p:sp>
      <p:sp>
        <p:nvSpPr>
          <p:cNvPr id="3" name="Content Placeholder 2"/>
          <p:cNvSpPr>
            <a:spLocks noGrp="1"/>
          </p:cNvSpPr>
          <p:nvPr>
            <p:ph idx="1"/>
          </p:nvPr>
        </p:nvSpPr>
        <p:spPr/>
        <p:txBody>
          <a:bodyPr/>
          <a:lstStyle/>
          <a:p>
            <a:r>
              <a:rPr lang="ar-SA" dirty="0" smtClean="0"/>
              <a:t>الإشراف </a:t>
            </a:r>
            <a:r>
              <a:rPr lang="ar-SA" dirty="0"/>
              <a:t>المباشر على تنفيذ التشغيل الذاتي في المراكز التابعة لها</a:t>
            </a:r>
            <a:r>
              <a:rPr lang="ar-SA" dirty="0" smtClean="0"/>
              <a:t>.</a:t>
            </a:r>
          </a:p>
          <a:p>
            <a:r>
              <a:rPr lang="ar-SA" dirty="0" smtClean="0"/>
              <a:t>مراجعة </a:t>
            </a:r>
            <a:r>
              <a:rPr lang="ar-SA" dirty="0"/>
              <a:t>ومتابعة الأداء اليومي ورفع تقارير إلى الوزارة الاتحادية</a:t>
            </a:r>
            <a:r>
              <a:rPr lang="ar-SA" dirty="0" smtClean="0"/>
              <a:t>.</a:t>
            </a:r>
          </a:p>
          <a:p>
            <a:r>
              <a:rPr lang="ar-SA" dirty="0" smtClean="0"/>
              <a:t>التنسيق </a:t>
            </a:r>
            <a:r>
              <a:rPr lang="ar-SA" dirty="0"/>
              <a:t>بين المراكز الصحية والمجتمعات المحلية</a:t>
            </a:r>
            <a:r>
              <a:rPr lang="ar-SA" dirty="0" smtClean="0"/>
              <a:t>.</a:t>
            </a:r>
          </a:p>
          <a:p>
            <a:r>
              <a:rPr lang="ar-SA" dirty="0" smtClean="0"/>
              <a:t>اقتراح </a:t>
            </a:r>
            <a:r>
              <a:rPr lang="ar-SA" dirty="0"/>
              <a:t>عقود التشغيل والتجديد بناءً على الأداء.</a:t>
            </a:r>
          </a:p>
        </p:txBody>
      </p:sp>
    </p:spTree>
    <p:extLst>
      <p:ext uri="{BB962C8B-B14F-4D97-AF65-F5344CB8AC3E}">
        <p14:creationId xmlns:p14="http://schemas.microsoft.com/office/powerpoint/2010/main" val="63957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ثالثاً: إدارة المركز الصحي (المُشغِّل </a:t>
            </a:r>
            <a:r>
              <a:rPr lang="ar-SA" dirty="0" smtClean="0"/>
              <a:t>الذكي</a:t>
            </a:r>
            <a:r>
              <a:rPr lang="ar-SA" dirty="0"/>
              <a:t>)</a:t>
            </a:r>
          </a:p>
        </p:txBody>
      </p:sp>
      <p:sp>
        <p:nvSpPr>
          <p:cNvPr id="3" name="Content Placeholder 2"/>
          <p:cNvSpPr>
            <a:spLocks noGrp="1"/>
          </p:cNvSpPr>
          <p:nvPr>
            <p:ph idx="1"/>
          </p:nvPr>
        </p:nvSpPr>
        <p:spPr/>
        <p:txBody>
          <a:bodyPr/>
          <a:lstStyle/>
          <a:p>
            <a:r>
              <a:rPr lang="ar-SA" dirty="0"/>
              <a:t>الإدارة الفعلية للمرفق، بما في ذلك الموارد البشرية والمالية</a:t>
            </a:r>
            <a:r>
              <a:rPr lang="ar-SA" dirty="0" smtClean="0"/>
              <a:t>.</a:t>
            </a:r>
          </a:p>
          <a:p>
            <a:r>
              <a:rPr lang="ar-SA" dirty="0" smtClean="0"/>
              <a:t>الالتزام </a:t>
            </a:r>
            <a:r>
              <a:rPr lang="ar-SA" dirty="0"/>
              <a:t>بعقود التشغيل ومؤشرات الأداء المحددة</a:t>
            </a:r>
            <a:r>
              <a:rPr lang="ar-SA" dirty="0" smtClean="0"/>
              <a:t>.</a:t>
            </a:r>
          </a:p>
          <a:p>
            <a:r>
              <a:rPr lang="ar-SA" dirty="0" smtClean="0"/>
              <a:t>إعداد </a:t>
            </a:r>
            <a:r>
              <a:rPr lang="ar-SA" dirty="0"/>
              <a:t>تقارير دورية للمجالس الصحية المحلية والوزارة</a:t>
            </a:r>
            <a:r>
              <a:rPr lang="ar-SA" dirty="0" smtClean="0"/>
              <a:t>.</a:t>
            </a:r>
          </a:p>
          <a:p>
            <a:r>
              <a:rPr lang="ar-SA" dirty="0" smtClean="0"/>
              <a:t>ضمان </a:t>
            </a:r>
            <a:r>
              <a:rPr lang="ar-SA" dirty="0"/>
              <a:t>الشفافية الداخلية في العمليات والمشتريات.</a:t>
            </a:r>
          </a:p>
        </p:txBody>
      </p:sp>
    </p:spTree>
    <p:extLst>
      <p:ext uri="{BB962C8B-B14F-4D97-AF65-F5344CB8AC3E}">
        <p14:creationId xmlns:p14="http://schemas.microsoft.com/office/powerpoint/2010/main" val="99361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رابعاً: المجالس الصحية المحلية/اللجان المجتمعية</a:t>
            </a:r>
          </a:p>
        </p:txBody>
      </p:sp>
      <p:sp>
        <p:nvSpPr>
          <p:cNvPr id="3" name="Content Placeholder 2"/>
          <p:cNvSpPr>
            <a:spLocks noGrp="1"/>
          </p:cNvSpPr>
          <p:nvPr>
            <p:ph idx="1"/>
          </p:nvPr>
        </p:nvSpPr>
        <p:spPr/>
        <p:txBody>
          <a:bodyPr/>
          <a:lstStyle/>
          <a:p>
            <a:r>
              <a:rPr lang="ar-SA" dirty="0"/>
              <a:t>تمثيل المجتمع المحلي والمشاركة في الرقابة على جودة الخدمة.</a:t>
            </a:r>
          </a:p>
          <a:p>
            <a:r>
              <a:rPr lang="ar-SA" dirty="0"/>
              <a:t>تقديم مقترحات لتحسين الخدمات الصحية بناءً على احتياجات المواطنين.</a:t>
            </a:r>
          </a:p>
          <a:p>
            <a:r>
              <a:rPr lang="ar-SA" dirty="0"/>
              <a:t>مراجعة تقارير الأداء وموازنات المركز الصحي.</a:t>
            </a:r>
          </a:p>
          <a:p>
            <a:r>
              <a:rPr lang="ar-SA" dirty="0"/>
              <a:t>تلقي الشكاوى ومتابعة معالجتها.</a:t>
            </a:r>
          </a:p>
          <a:p>
            <a:endParaRPr lang="ar-SA" dirty="0"/>
          </a:p>
        </p:txBody>
      </p:sp>
    </p:spTree>
    <p:extLst>
      <p:ext uri="{BB962C8B-B14F-4D97-AF65-F5344CB8AC3E}">
        <p14:creationId xmlns:p14="http://schemas.microsoft.com/office/powerpoint/2010/main" val="282763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smtClean="0"/>
              <a:t>خامساً</a:t>
            </a:r>
            <a:r>
              <a:rPr lang="ar-SA" sz="3600" dirty="0"/>
              <a:t>: المجتمع المدني والمنظمات غير الحكومية (</a:t>
            </a:r>
            <a:r>
              <a:rPr lang="en-US" sz="3600" dirty="0"/>
              <a:t>NGOs)</a:t>
            </a:r>
            <a:br>
              <a:rPr lang="en-US" sz="3600" dirty="0"/>
            </a:br>
            <a:endParaRPr lang="ar-SA" sz="3600" dirty="0"/>
          </a:p>
        </p:txBody>
      </p:sp>
      <p:sp>
        <p:nvSpPr>
          <p:cNvPr id="3" name="Content Placeholder 2"/>
          <p:cNvSpPr>
            <a:spLocks noGrp="1"/>
          </p:cNvSpPr>
          <p:nvPr>
            <p:ph idx="1"/>
          </p:nvPr>
        </p:nvSpPr>
        <p:spPr/>
        <p:txBody>
          <a:bodyPr/>
          <a:lstStyle/>
          <a:p>
            <a:r>
              <a:rPr lang="ar-SA" dirty="0"/>
              <a:t>ل</a:t>
            </a:r>
            <a:r>
              <a:rPr lang="ar-SA" dirty="0" smtClean="0"/>
              <a:t>عب </a:t>
            </a:r>
            <a:r>
              <a:rPr lang="ar-SA" dirty="0"/>
              <a:t>دور رقابي داعم ومكمل للحكومة.تنفيذ برامج تدريب وبناء قدرات للمراكز الصحية أو المجتمع</a:t>
            </a:r>
            <a:r>
              <a:rPr lang="ar-SA" dirty="0" smtClean="0"/>
              <a:t>.</a:t>
            </a:r>
          </a:p>
          <a:p>
            <a:r>
              <a:rPr lang="ar-SA" dirty="0" smtClean="0"/>
              <a:t>تقديم </a:t>
            </a:r>
            <a:r>
              <a:rPr lang="ar-SA" dirty="0"/>
              <a:t>الدعم الفني أو اللوجستي أو التمويلي في بعض المناطق</a:t>
            </a:r>
            <a:r>
              <a:rPr lang="ar-SA" dirty="0" smtClean="0"/>
              <a:t>.</a:t>
            </a:r>
          </a:p>
          <a:p>
            <a:r>
              <a:rPr lang="ar-SA" dirty="0" smtClean="0"/>
              <a:t>العمل </a:t>
            </a:r>
            <a:r>
              <a:rPr lang="ar-SA" dirty="0"/>
              <a:t>كمراقب محايد لجودة الخدمة والمساءلة المجتمعية.</a:t>
            </a:r>
          </a:p>
        </p:txBody>
      </p:sp>
    </p:spTree>
    <p:extLst>
      <p:ext uri="{BB962C8B-B14F-4D97-AF65-F5344CB8AC3E}">
        <p14:creationId xmlns:p14="http://schemas.microsoft.com/office/powerpoint/2010/main" val="280140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سادساً: القطاع الخاص</a:t>
            </a:r>
          </a:p>
        </p:txBody>
      </p:sp>
      <p:sp>
        <p:nvSpPr>
          <p:cNvPr id="3" name="Content Placeholder 2"/>
          <p:cNvSpPr>
            <a:spLocks noGrp="1"/>
          </p:cNvSpPr>
          <p:nvPr>
            <p:ph idx="1"/>
          </p:nvPr>
        </p:nvSpPr>
        <p:spPr/>
        <p:txBody>
          <a:bodyPr/>
          <a:lstStyle/>
          <a:p>
            <a:r>
              <a:rPr lang="ar-SA" dirty="0"/>
              <a:t>مكن أن يكون مشغّلاً (وفق عقود إدارة) لبعض المراكز الصحية</a:t>
            </a:r>
            <a:r>
              <a:rPr lang="ar-SA" dirty="0" smtClean="0"/>
              <a:t>.</a:t>
            </a:r>
          </a:p>
          <a:p>
            <a:r>
              <a:rPr lang="ar-SA" dirty="0" smtClean="0"/>
              <a:t>تقديم </a:t>
            </a:r>
            <a:r>
              <a:rPr lang="ar-SA" dirty="0"/>
              <a:t>خدمات لوجستية (توريد، صيانة، تكنولوجيا معلومات</a:t>
            </a:r>
            <a:r>
              <a:rPr lang="ar-SA" dirty="0" smtClean="0"/>
              <a:t>).</a:t>
            </a:r>
          </a:p>
          <a:p>
            <a:r>
              <a:rPr lang="ar-SA" dirty="0" smtClean="0"/>
              <a:t>الالتزام </a:t>
            </a:r>
            <a:r>
              <a:rPr lang="ar-SA" dirty="0"/>
              <a:t>بمبادئ الشفافية والمساءلة وفق بنود التعاقد.</a:t>
            </a:r>
          </a:p>
        </p:txBody>
      </p:sp>
    </p:spTree>
    <p:extLst>
      <p:ext uri="{BB962C8B-B14F-4D97-AF65-F5344CB8AC3E}">
        <p14:creationId xmlns:p14="http://schemas.microsoft.com/office/powerpoint/2010/main" val="148441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سابعاً: المواطنون/المستفيدون من الخدمة</a:t>
            </a:r>
            <a:br>
              <a:rPr lang="ar-SA" dirty="0"/>
            </a:br>
            <a:endParaRPr lang="ar-SA" dirty="0"/>
          </a:p>
        </p:txBody>
      </p:sp>
      <p:sp>
        <p:nvSpPr>
          <p:cNvPr id="3" name="Content Placeholder 2"/>
          <p:cNvSpPr>
            <a:spLocks noGrp="1"/>
          </p:cNvSpPr>
          <p:nvPr>
            <p:ph idx="1"/>
          </p:nvPr>
        </p:nvSpPr>
        <p:spPr/>
        <p:txBody>
          <a:bodyPr/>
          <a:lstStyle/>
          <a:p>
            <a:r>
              <a:rPr lang="ar-SA" dirty="0" smtClean="0"/>
              <a:t>تقديم </a:t>
            </a:r>
            <a:r>
              <a:rPr lang="ar-SA" dirty="0"/>
              <a:t>تغذية راجعة دائمة حول جودة الخدمات.</a:t>
            </a:r>
          </a:p>
          <a:p>
            <a:r>
              <a:rPr lang="ar-SA" dirty="0"/>
              <a:t>المشاركة في استبيانات أو لقاءات تقييمية.</a:t>
            </a:r>
          </a:p>
          <a:p>
            <a:r>
              <a:rPr lang="ar-SA" dirty="0"/>
              <a:t>الإبلاغ عن أي خروقات أو سوء إدارة.</a:t>
            </a:r>
          </a:p>
          <a:p>
            <a:endParaRPr lang="ar-SA" dirty="0"/>
          </a:p>
        </p:txBody>
      </p:sp>
    </p:spTree>
    <p:extLst>
      <p:ext uri="{BB962C8B-B14F-4D97-AF65-F5344CB8AC3E}">
        <p14:creationId xmlns:p14="http://schemas.microsoft.com/office/powerpoint/2010/main" val="411002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خاتمة</a:t>
            </a:r>
            <a:r>
              <a:rPr lang="ar-SA" dirty="0"/>
              <a:t/>
            </a:r>
            <a:br>
              <a:rPr lang="ar-SA" dirty="0"/>
            </a:br>
            <a:endParaRPr lang="ar-SA" dirty="0"/>
          </a:p>
        </p:txBody>
      </p:sp>
      <p:sp>
        <p:nvSpPr>
          <p:cNvPr id="3" name="Content Placeholder 2"/>
          <p:cNvSpPr>
            <a:spLocks noGrp="1"/>
          </p:cNvSpPr>
          <p:nvPr>
            <p:ph idx="1"/>
          </p:nvPr>
        </p:nvSpPr>
        <p:spPr/>
        <p:txBody>
          <a:bodyPr/>
          <a:lstStyle/>
          <a:p>
            <a:r>
              <a:rPr lang="ar-SA" dirty="0" smtClean="0"/>
              <a:t>توزيع </a:t>
            </a:r>
            <a:r>
              <a:rPr lang="ar-SA" dirty="0"/>
              <a:t>الأدوار بوضوح بين الشركاء الرئيسيين في منظومة التشغيل الذاتي لا يُعزز فقط الحوكمة الرشيدة، بل يُؤسس لعقد اجتماعي جديد بين الدولة والمواطن، قائم على المسؤولية المشتركة والمساءلة المتبادلة. ويتطلب ذلك تنسيقاً دائماً، وتعزيزاً للثقة، وبناء قدرات فعّالة على جميع المستويات.</a:t>
            </a:r>
          </a:p>
          <a:p>
            <a:endParaRPr lang="ar-SA" dirty="0"/>
          </a:p>
        </p:txBody>
      </p:sp>
    </p:spTree>
    <p:extLst>
      <p:ext uri="{BB962C8B-B14F-4D97-AF65-F5344CB8AC3E}">
        <p14:creationId xmlns:p14="http://schemas.microsoft.com/office/powerpoint/2010/main" val="271150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المقدمة </a:t>
            </a:r>
            <a:endParaRPr lang="ar-SA" dirty="0"/>
          </a:p>
        </p:txBody>
      </p:sp>
      <p:sp>
        <p:nvSpPr>
          <p:cNvPr id="3" name="Content Placeholder 2"/>
          <p:cNvSpPr>
            <a:spLocks noGrp="1"/>
          </p:cNvSpPr>
          <p:nvPr>
            <p:ph idx="1"/>
          </p:nvPr>
        </p:nvSpPr>
        <p:spPr/>
        <p:txBody>
          <a:bodyPr/>
          <a:lstStyle/>
          <a:p>
            <a:r>
              <a:rPr lang="ar-SA" dirty="0" smtClean="0"/>
              <a:t>في </a:t>
            </a:r>
            <a:r>
              <a:rPr lang="ar-SA" dirty="0"/>
              <a:t>ظل التوجه نحو إصلاح النظام الصحي في السودان، يبرز التشغيل الذاتي كخيار استراتيجي لتحسين جودة الخدمات الصحية وتحقيق الاستدامة المالية والإدارية. غير أن نجاح هذا النموذج لا يعتمد فقط على إرساء البنية التشغيلية والتمويل، بل على توفر منظومة حوكمة (حاكمية) فعالة تُعزز من الشفافية، المساءلة، والمشاركة المجتمعية. يهدف هذا الفصل إلى تحليل دور الحاكمية في دعم نموذج التشغيل الذاتي للمراكز الصحية في السودان، مع تسليط الضوء على التحديات والفرص في السياق المحلي.</a:t>
            </a:r>
          </a:p>
        </p:txBody>
      </p:sp>
    </p:spTree>
    <p:extLst>
      <p:ext uri="{BB962C8B-B14F-4D97-AF65-F5344CB8AC3E}">
        <p14:creationId xmlns:p14="http://schemas.microsoft.com/office/powerpoint/2010/main" val="47540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أولاً: مفهوم الحاكمية في السياق الصحي</a:t>
            </a:r>
          </a:p>
        </p:txBody>
      </p:sp>
      <p:sp>
        <p:nvSpPr>
          <p:cNvPr id="3" name="Content Placeholder 2"/>
          <p:cNvSpPr>
            <a:spLocks noGrp="1"/>
          </p:cNvSpPr>
          <p:nvPr>
            <p:ph idx="1"/>
          </p:nvPr>
        </p:nvSpPr>
        <p:spPr/>
        <p:txBody>
          <a:bodyPr/>
          <a:lstStyle/>
          <a:p>
            <a:r>
              <a:rPr lang="ar-SA" dirty="0" smtClean="0"/>
              <a:t>الحاكمية </a:t>
            </a:r>
            <a:r>
              <a:rPr lang="ar-SA" dirty="0"/>
              <a:t>في قطاع الصحة تُشير إلى الأُطر والنظم التي تُمارس من </a:t>
            </a:r>
            <a:r>
              <a:rPr lang="ar-SA"/>
              <a:t>خلالها </a:t>
            </a:r>
            <a:r>
              <a:rPr lang="ar-SA" smtClean="0"/>
              <a:t>سلطة المنظمة، </a:t>
            </a:r>
            <a:r>
              <a:rPr lang="ar-SA" dirty="0"/>
              <a:t>وتُتخذ بها القرارات، وتُدير المؤسسات مواردها البشرية والمالية بكفاءة وعدالة. وهي تمثل أحد أعمدة النظم الصحية القوية وفق منظمة الصحة العالمية، وتشمل عناصر متعددة مثل: القيادة الرشيدة، الشفافية، المساءلة، الاستجابة، الفعالية، وسيادة القانون.</a:t>
            </a:r>
          </a:p>
        </p:txBody>
      </p:sp>
    </p:spTree>
    <p:extLst>
      <p:ext uri="{BB962C8B-B14F-4D97-AF65-F5344CB8AC3E}">
        <p14:creationId xmlns:p14="http://schemas.microsoft.com/office/powerpoint/2010/main" val="242757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ثانياً</a:t>
            </a:r>
            <a:r>
              <a:rPr lang="ar-SA" dirty="0"/>
              <a:t>: أهمية الحاكمية في نموذج التشغيل الذاتي</a:t>
            </a:r>
          </a:p>
        </p:txBody>
      </p:sp>
      <p:sp>
        <p:nvSpPr>
          <p:cNvPr id="4" name="Rectangle 1"/>
          <p:cNvSpPr>
            <a:spLocks noGrp="1" noChangeArrowheads="1"/>
          </p:cNvSpPr>
          <p:nvPr>
            <p:ph idx="1"/>
          </p:nvPr>
        </p:nvSpPr>
        <p:spPr bwMode="auto">
          <a:xfrm>
            <a:off x="1088571" y="2679381"/>
            <a:ext cx="102935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ضمان استقلالية مهنية وإدارية للمراكز الصحية ضمن إطار رقابي فاعل.</a:t>
            </a:r>
            <a:endParaRPr kumimoji="0" lang="ar-SA" altLang="ar-SA"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ضبط العلاقة بين الجهات المشغّلة (كوادر</a:t>
            </a:r>
            <a:r>
              <a:rPr kumimoji="0" lang="ar-SA" altLang="ar-SA" b="0" i="0" u="none" strike="noStrike" cap="none" normalizeH="0" dirty="0" smtClean="0">
                <a:ln>
                  <a:noFill/>
                </a:ln>
                <a:solidFill>
                  <a:schemeClr val="tx1"/>
                </a:solidFill>
                <a:effectLst/>
                <a:latin typeface="Arial" panose="020B0604020202020204" pitchFamily="34" charset="0"/>
                <a:cs typeface="Arial" panose="020B0604020202020204" pitchFamily="34" charset="0"/>
              </a:rPr>
              <a:t>, مؤسسات , منظمات</a:t>
            </a: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والجهات التنظيمية (وزارة الصحة، الهيئات</a:t>
            </a:r>
            <a:r>
              <a:rPr kumimoji="0" lang="ar-SA" altLang="ar-SA" b="0" i="0" u="none" strike="noStrike" cap="none" normalizeH="0" dirty="0" smtClean="0">
                <a:ln>
                  <a:noFill/>
                </a:ln>
                <a:solidFill>
                  <a:schemeClr val="tx1"/>
                </a:solidFill>
                <a:effectLst/>
                <a:latin typeface="Arial" panose="020B0604020202020204" pitchFamily="34" charset="0"/>
                <a:cs typeface="Arial" panose="020B0604020202020204" pitchFamily="34" charset="0"/>
              </a:rPr>
              <a:t> الحكومية </a:t>
            </a: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ar-SA" altLang="ar-SA"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توفير أدوات قياس أداء ومؤشرات معيارية لمراقبة مستوى الخدمة.</a:t>
            </a:r>
            <a:endParaRPr kumimoji="0" lang="ar-SA" altLang="ar-SA"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تمكين المجتمع المحلي من المتابعة والمساءلة حول جودة الرعاية الصحية المقدمة لمجتمعهم.</a:t>
            </a:r>
            <a:endParaRPr kumimoji="0" lang="ar-SA" altLang="ar-SA"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ar-S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الحد من الفساد الإداري والمالي وتحسين استخدام الموارد</a:t>
            </a:r>
            <a:r>
              <a:rPr kumimoji="0" lang="ar-SA" altLang="ar-S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ar-SA" altLang="ar-SA"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757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ثالثاً: مكونات الحاكمية الفعالة للتشغيل الذاتي</a:t>
            </a:r>
          </a:p>
        </p:txBody>
      </p:sp>
      <p:sp>
        <p:nvSpPr>
          <p:cNvPr id="3" name="Content Placeholder 2"/>
          <p:cNvSpPr>
            <a:spLocks noGrp="1"/>
          </p:cNvSpPr>
          <p:nvPr>
            <p:ph idx="1"/>
          </p:nvPr>
        </p:nvSpPr>
        <p:spPr/>
        <p:txBody>
          <a:bodyPr/>
          <a:lstStyle/>
          <a:p>
            <a:r>
              <a:rPr lang="ar-SA" dirty="0"/>
              <a:t>الإطار القانوني والتنظيمي:</a:t>
            </a:r>
          </a:p>
          <a:p>
            <a:r>
              <a:rPr lang="ar-SA" dirty="0"/>
              <a:t>إصدار تشريعات تُحدّد بوضوح صلاحيات كل من وزارة الصحة، الإدارة المحلية، والمراكز الصحية المُدارة ذاتياً.</a:t>
            </a:r>
          </a:p>
          <a:p>
            <a:r>
              <a:rPr lang="ar-SA" dirty="0"/>
              <a:t>وجود لوائح تُنظم عقود التشغيل الذاتي، وتُحدّد آليات الرقابة والمساءلة.</a:t>
            </a:r>
          </a:p>
          <a:p>
            <a:endParaRPr lang="ar-SA" dirty="0"/>
          </a:p>
        </p:txBody>
      </p:sp>
    </p:spTree>
    <p:extLst>
      <p:ext uri="{BB962C8B-B14F-4D97-AF65-F5344CB8AC3E}">
        <p14:creationId xmlns:p14="http://schemas.microsoft.com/office/powerpoint/2010/main" val="122581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indent="0">
              <a:buNone/>
            </a:pPr>
            <a:r>
              <a:rPr lang="ar-SA" dirty="0" smtClean="0"/>
              <a:t>    الشفافية</a:t>
            </a:r>
            <a:r>
              <a:rPr lang="ar-SA" dirty="0"/>
              <a:t>:</a:t>
            </a:r>
          </a:p>
          <a:p>
            <a:r>
              <a:rPr lang="ar-SA" dirty="0"/>
              <a:t>إعلان الموازنات السنوية، عقود التشغيل، تقارير الأداء، وأسعار الخدمات بشكل علني.</a:t>
            </a:r>
          </a:p>
          <a:p>
            <a:r>
              <a:rPr lang="ar-SA" dirty="0"/>
              <a:t>رقمنة المعلومات وإتاحتها للجمهور والمجتمع المدني.</a:t>
            </a:r>
          </a:p>
          <a:p>
            <a:pPr marL="0" indent="0">
              <a:buNone/>
            </a:pPr>
            <a:r>
              <a:rPr lang="ar-SA" dirty="0" smtClean="0"/>
              <a:t>  المساءلة </a:t>
            </a:r>
            <a:r>
              <a:rPr lang="ar-SA" dirty="0"/>
              <a:t>والمحاسبة</a:t>
            </a:r>
            <a:r>
              <a:rPr lang="ar-SA" dirty="0" smtClean="0"/>
              <a:t>:</a:t>
            </a:r>
          </a:p>
          <a:p>
            <a:r>
              <a:rPr lang="ar-SA" dirty="0" smtClean="0"/>
              <a:t>انشاء </a:t>
            </a:r>
            <a:r>
              <a:rPr lang="ar-SA" dirty="0"/>
              <a:t>مجالس إشرافية محلية للمراكز الصحية تضم ممثلين من المجتمع المدني.</a:t>
            </a:r>
          </a:p>
          <a:p>
            <a:r>
              <a:rPr lang="ar-SA" dirty="0"/>
              <a:t>تفعيل آليات تلقي الشكاوى والمراجعة الدورية لأداء الكوادر والإدارة.</a:t>
            </a:r>
          </a:p>
          <a:p>
            <a:pPr marL="0" indent="0">
              <a:buNone/>
            </a:pPr>
            <a:endParaRPr lang="ar-SA" dirty="0"/>
          </a:p>
          <a:p>
            <a:endParaRPr lang="ar-SA" dirty="0"/>
          </a:p>
        </p:txBody>
      </p:sp>
    </p:spTree>
    <p:extLst>
      <p:ext uri="{BB962C8B-B14F-4D97-AF65-F5344CB8AC3E}">
        <p14:creationId xmlns:p14="http://schemas.microsoft.com/office/powerpoint/2010/main" val="177183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lnSpcReduction="10000"/>
          </a:bodyPr>
          <a:lstStyle/>
          <a:p>
            <a:pPr marL="0" indent="0">
              <a:buNone/>
            </a:pPr>
            <a:r>
              <a:rPr lang="ar-SA" dirty="0" smtClean="0"/>
              <a:t>   المشاركة </a:t>
            </a:r>
            <a:r>
              <a:rPr lang="ar-SA" dirty="0"/>
              <a:t>المجتمعية:</a:t>
            </a:r>
          </a:p>
          <a:p>
            <a:r>
              <a:rPr lang="ar-SA" dirty="0"/>
              <a:t>إشراك ممثلي المواطنين في صياغة أولويات الخدمات الصحية.</a:t>
            </a:r>
          </a:p>
          <a:p>
            <a:r>
              <a:rPr lang="ar-SA" dirty="0"/>
              <a:t>تنظيم جلسات استماع واستبيانات دورية لقياس رضا المرضى.</a:t>
            </a:r>
          </a:p>
          <a:p>
            <a:pPr marL="0" indent="0">
              <a:buNone/>
            </a:pPr>
            <a:r>
              <a:rPr lang="ar-SA" dirty="0" smtClean="0"/>
              <a:t>  الفاعلية </a:t>
            </a:r>
            <a:r>
              <a:rPr lang="ar-SA" dirty="0"/>
              <a:t>والعدالة:</a:t>
            </a:r>
          </a:p>
          <a:p>
            <a:r>
              <a:rPr lang="ar-SA" dirty="0"/>
              <a:t>تبني مؤشرات قياس أداء دقيقة (</a:t>
            </a:r>
            <a:r>
              <a:rPr lang="en-US" dirty="0"/>
              <a:t>KPIs) </a:t>
            </a:r>
            <a:r>
              <a:rPr lang="ar-SA" dirty="0"/>
              <a:t>تشمل: عدد المستفيدين، نسبة الرضا، زمن الانتظار، فعالية الإنفاق.</a:t>
            </a:r>
          </a:p>
          <a:p>
            <a:r>
              <a:rPr lang="ar-SA" dirty="0"/>
              <a:t>مراعاة العدالة في توزيع الخدمات بين المناطق الريفية والحضرية.</a:t>
            </a:r>
          </a:p>
          <a:p>
            <a:endParaRPr lang="ar-SA" dirty="0"/>
          </a:p>
        </p:txBody>
      </p:sp>
    </p:spTree>
    <p:extLst>
      <p:ext uri="{BB962C8B-B14F-4D97-AF65-F5344CB8AC3E}">
        <p14:creationId xmlns:p14="http://schemas.microsoft.com/office/powerpoint/2010/main" val="21050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رابعاً: التحديات التي تواجه الحاكمية في السودان</a:t>
            </a:r>
          </a:p>
        </p:txBody>
      </p:sp>
      <p:sp>
        <p:nvSpPr>
          <p:cNvPr id="3" name="Content Placeholder 2"/>
          <p:cNvSpPr>
            <a:spLocks noGrp="1"/>
          </p:cNvSpPr>
          <p:nvPr>
            <p:ph idx="1"/>
          </p:nvPr>
        </p:nvSpPr>
        <p:spPr/>
        <p:txBody>
          <a:bodyPr>
            <a:normAutofit fontScale="92500" lnSpcReduction="10000"/>
          </a:bodyPr>
          <a:lstStyle/>
          <a:p>
            <a:r>
              <a:rPr lang="ar-SA" dirty="0" smtClean="0"/>
              <a:t>تطبيق </a:t>
            </a:r>
            <a:r>
              <a:rPr lang="ar-SA" dirty="0"/>
              <a:t>نظام محاسبة ومراجعة مالية مستقل.</a:t>
            </a:r>
          </a:p>
          <a:p>
            <a:r>
              <a:rPr lang="ar-SA" dirty="0"/>
              <a:t>منع تضارب المصالح في عقود التشغيل والتوريد.</a:t>
            </a:r>
          </a:p>
          <a:p>
            <a:r>
              <a:rPr lang="ar-SA" dirty="0" smtClean="0"/>
              <a:t>غياب </a:t>
            </a:r>
            <a:r>
              <a:rPr lang="ar-SA" dirty="0"/>
              <a:t>تشريعات متكاملة تُنظم التشغيل الذاتي بشكل واضح.</a:t>
            </a:r>
          </a:p>
          <a:p>
            <a:r>
              <a:rPr lang="ar-SA" dirty="0"/>
              <a:t>ضعف القدرات المؤسسية في الرقابة والمساءلة.</a:t>
            </a:r>
          </a:p>
          <a:p>
            <a:r>
              <a:rPr lang="ar-SA" dirty="0"/>
              <a:t>نقص الكوادر الإدارية المدربة على مفاهيم الحوكمة.</a:t>
            </a:r>
          </a:p>
          <a:p>
            <a:r>
              <a:rPr lang="ar-SA" dirty="0"/>
              <a:t>ضعف المشاركة المجتمعية بسبب تدني الوعي أو انعدام الثقة.</a:t>
            </a:r>
          </a:p>
          <a:p>
            <a:r>
              <a:rPr lang="ar-SA" dirty="0"/>
              <a:t>تحديات في جمع وتحليل البيانات الصحية وتوفير مؤشرات أداء دقيقة.</a:t>
            </a:r>
          </a:p>
          <a:p>
            <a:endParaRPr lang="ar-SA" dirty="0"/>
          </a:p>
        </p:txBody>
      </p:sp>
    </p:spTree>
    <p:extLst>
      <p:ext uri="{BB962C8B-B14F-4D97-AF65-F5344CB8AC3E}">
        <p14:creationId xmlns:p14="http://schemas.microsoft.com/office/powerpoint/2010/main" val="65032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25045"/>
          </a:xfrm>
        </p:spPr>
        <p:txBody>
          <a:bodyPr>
            <a:normAutofit fontScale="90000"/>
          </a:bodyPr>
          <a:lstStyle/>
          <a:p>
            <a:r>
              <a:rPr lang="ar-SA" dirty="0"/>
              <a:t/>
            </a:r>
            <a:br>
              <a:rPr lang="ar-SA" dirty="0"/>
            </a:br>
            <a:r>
              <a:rPr lang="ar-SA" sz="4000" dirty="0" smtClean="0"/>
              <a:t>خامسا: </a:t>
            </a:r>
            <a:r>
              <a:rPr lang="ar-SA" sz="4000" dirty="0"/>
              <a:t>مقترحات لتعزيز الحاكمية في نظام التشغيل الذاتي بالسودان</a:t>
            </a:r>
            <a:endParaRPr lang="ar-SA" dirty="0"/>
          </a:p>
        </p:txBody>
      </p:sp>
      <p:sp>
        <p:nvSpPr>
          <p:cNvPr id="3" name="Content Placeholder 2"/>
          <p:cNvSpPr>
            <a:spLocks noGrp="1"/>
          </p:cNvSpPr>
          <p:nvPr>
            <p:ph idx="1"/>
          </p:nvPr>
        </p:nvSpPr>
        <p:spPr/>
        <p:txBody>
          <a:bodyPr>
            <a:normAutofit/>
          </a:bodyPr>
          <a:lstStyle/>
          <a:p>
            <a:r>
              <a:rPr lang="ar-SA" dirty="0"/>
              <a:t>تطوير إطار وطني شامل لحوكمة التشغيل الذاتي في قطاع الصحة.</a:t>
            </a:r>
          </a:p>
          <a:p>
            <a:r>
              <a:rPr lang="ar-SA" dirty="0"/>
              <a:t>إنشاء وحدات مستقلة داخل وزارة الصحة تُعنى بالمتابعة والتقييم.</a:t>
            </a:r>
          </a:p>
          <a:p>
            <a:r>
              <a:rPr lang="ar-SA" dirty="0"/>
              <a:t>تدريب القيادات الصحية على مفاهيم الحوكمة الرشيدة والإدارة الفعالة.</a:t>
            </a:r>
          </a:p>
          <a:p>
            <a:r>
              <a:rPr lang="ar-SA" dirty="0"/>
              <a:t>تعزيز دور المجالس الصحية المحلية والمنظمات المجتمعية.</a:t>
            </a:r>
          </a:p>
          <a:p>
            <a:r>
              <a:rPr lang="ar-SA" dirty="0"/>
              <a:t>تبني نظم معلومات صحية إلكترونية موحدة لتوفير البيانات بدقة وشفافية.</a:t>
            </a:r>
          </a:p>
          <a:p>
            <a:endParaRPr lang="ar-SA" dirty="0"/>
          </a:p>
        </p:txBody>
      </p:sp>
    </p:spTree>
    <p:extLst>
      <p:ext uri="{BB962C8B-B14F-4D97-AF65-F5344CB8AC3E}">
        <p14:creationId xmlns:p14="http://schemas.microsoft.com/office/powerpoint/2010/main" val="269028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TotalTime>
  <Words>892</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Times New Roman</vt:lpstr>
      <vt:lpstr>Organic</vt:lpstr>
      <vt:lpstr>الحاكمية في نظام التشغيل الذكي للمراكز الصحية في السودان</vt:lpstr>
      <vt:lpstr>المقدمة </vt:lpstr>
      <vt:lpstr>أولاً: مفهوم الحاكمية في السياق الصحي</vt:lpstr>
      <vt:lpstr>ثانياً: أهمية الحاكمية في نموذج التشغيل الذاتي</vt:lpstr>
      <vt:lpstr>ثالثاً: مكونات الحاكمية الفعالة للتشغيل الذاتي</vt:lpstr>
      <vt:lpstr>PowerPoint Presentation</vt:lpstr>
      <vt:lpstr>PowerPoint Presentation</vt:lpstr>
      <vt:lpstr>رابعاً: التحديات التي تواجه الحاكمية في السودان</vt:lpstr>
      <vt:lpstr> خامسا: مقترحات لتعزيز الحاكمية في نظام التشغيل الذاتي بالسودان</vt:lpstr>
      <vt:lpstr>ادوار الشركاء </vt:lpstr>
      <vt:lpstr>أولاً: وزارة الصحة الاتحادية </vt:lpstr>
      <vt:lpstr>ثانياً: وزارات الصحة الولائية والإدارات المحلية</vt:lpstr>
      <vt:lpstr>ثالثاً: إدارة المركز الصحي (المُشغِّل الذكي)</vt:lpstr>
      <vt:lpstr>رابعاً: المجالس الصحية المحلية/اللجان المجتمعية</vt:lpstr>
      <vt:lpstr>خامساً: المجتمع المدني والمنظمات غير الحكومية (NGOs) </vt:lpstr>
      <vt:lpstr>سادساً: القطاع الخاص</vt:lpstr>
      <vt:lpstr>سابعاً: المواطنون/المستفيدون من الخدمة </vt:lpstr>
      <vt:lpstr>خاتمة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الحاكمية في نظام التشغيل الذاتي للمراكز الصحية في السودان</dc:title>
  <dc:creator>Administrator</dc:creator>
  <cp:lastModifiedBy>Administrator</cp:lastModifiedBy>
  <cp:revision>8</cp:revision>
  <dcterms:created xsi:type="dcterms:W3CDTF">2025-05-07T08:23:59Z</dcterms:created>
  <dcterms:modified xsi:type="dcterms:W3CDTF">2025-05-07T09:49:16Z</dcterms:modified>
</cp:coreProperties>
</file>